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4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1DAAA5-8AC0-4F77-B4D6-9482E35CBB99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2F7E41-CB84-496D-9F77-A8F61679DD9A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712" y="467544"/>
            <a:ext cx="5290914" cy="576064"/>
          </a:xfrm>
        </p:spPr>
        <p:txBody>
          <a:bodyPr>
            <a:normAutofit fontScale="90000"/>
          </a:bodyPr>
          <a:lstStyle/>
          <a:p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1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Úlcera </a:t>
            </a:r>
            <a:r>
              <a:rPr lang="es-ES" sz="19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Genital Aguda en Adolescentes</a:t>
            </a:r>
            <a:r>
              <a:rPr lang="es-ES" sz="1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es-ES" sz="1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ES" sz="1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19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Úlcera de Lipschütz 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s-E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72" y="1259632"/>
            <a:ext cx="6048672" cy="777686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4800" dirty="0" smtClean="0"/>
              <a:t>	Mujer </a:t>
            </a:r>
            <a:r>
              <a:rPr lang="it-IT" sz="4800" dirty="0"/>
              <a:t>de 20 años de edad que acude a urgencias por </a:t>
            </a:r>
            <a:r>
              <a:rPr lang="it-IT" sz="4800" dirty="0" smtClean="0"/>
              <a:t>aparición brusca </a:t>
            </a:r>
            <a:r>
              <a:rPr lang="it-IT" sz="4800" dirty="0"/>
              <a:t>de lesiones ulceradas en vulva, </a:t>
            </a:r>
            <a:r>
              <a:rPr lang="it-IT" sz="4800" dirty="0" smtClean="0"/>
              <a:t>de corta </a:t>
            </a:r>
            <a:r>
              <a:rPr lang="it-IT" sz="4800" dirty="0"/>
              <a:t>evolución y que </a:t>
            </a:r>
            <a:r>
              <a:rPr lang="it-IT" sz="4800" dirty="0" smtClean="0"/>
              <a:t>asocia </a:t>
            </a:r>
            <a:r>
              <a:rPr lang="it-IT" sz="4800" dirty="0"/>
              <a:t>importante dolor que no logra controlar con analgesia oral. A su vez refiere MEG con mialgias generalizadas y febrícula de 37.8 ºC</a:t>
            </a:r>
            <a:r>
              <a:rPr lang="it-IT" sz="4800" dirty="0" smtClean="0"/>
              <a:t>.</a:t>
            </a:r>
          </a:p>
          <a:p>
            <a:pPr algn="just"/>
            <a:r>
              <a:rPr lang="it-IT" sz="4800" dirty="0" smtClean="0"/>
              <a:t>	AMQ sin interés. Nuligesta, no antecedente de relaciones sexuales. </a:t>
            </a:r>
          </a:p>
          <a:p>
            <a:pPr algn="just"/>
            <a:r>
              <a:rPr lang="it-IT" sz="4800" dirty="0" smtClean="0"/>
              <a:t>	A </a:t>
            </a:r>
            <a:r>
              <a:rPr lang="it-IT" sz="4800" dirty="0"/>
              <a:t>la </a:t>
            </a:r>
            <a:r>
              <a:rPr lang="it-IT" sz="4800" i="1" dirty="0"/>
              <a:t>exploración</a:t>
            </a:r>
            <a:r>
              <a:rPr lang="it-IT" sz="4800" dirty="0"/>
              <a:t> la paciente presenta labio mayor derecho tumefacto con varias lesiones de entre 1-2 cms en su base asociadas a otra lesión ulcerada en horquilla vulvar. Las úlceras presentan borde necrótico y base ulcerada. Al separar los labios, en introito aparece gran úlcera de 3-4 cms, en alas de mariposa, con base fibrinoide y borde necrótico. No se detectan adenopatías inguinales</a:t>
            </a:r>
            <a:r>
              <a:rPr lang="it-IT" sz="4800" dirty="0" smtClean="0"/>
              <a:t>.</a:t>
            </a:r>
            <a:r>
              <a:rPr lang="it-IT" sz="4800" dirty="0"/>
              <a:t> </a:t>
            </a:r>
            <a:endParaRPr lang="it-IT" sz="4800" dirty="0" smtClean="0"/>
          </a:p>
          <a:p>
            <a:pPr algn="just"/>
            <a:endParaRPr lang="it-IT" sz="4800" dirty="0"/>
          </a:p>
          <a:p>
            <a:pPr algn="just"/>
            <a:endParaRPr lang="it-IT" sz="4800" dirty="0" smtClean="0"/>
          </a:p>
          <a:p>
            <a:pPr algn="just"/>
            <a:endParaRPr lang="it-IT" sz="4800" dirty="0"/>
          </a:p>
          <a:p>
            <a:pPr algn="just"/>
            <a:endParaRPr lang="it-IT" sz="4800" dirty="0" smtClean="0"/>
          </a:p>
          <a:p>
            <a:pPr algn="just"/>
            <a:endParaRPr lang="it-IT" sz="4800" dirty="0"/>
          </a:p>
          <a:p>
            <a:pPr algn="just"/>
            <a:endParaRPr lang="it-IT" sz="4800" dirty="0" smtClean="0"/>
          </a:p>
          <a:p>
            <a:pPr algn="just"/>
            <a:endParaRPr lang="it-IT" sz="4800" dirty="0"/>
          </a:p>
          <a:p>
            <a:pPr algn="just"/>
            <a:endParaRPr lang="it-IT" sz="4800" dirty="0" smtClean="0"/>
          </a:p>
          <a:p>
            <a:pPr algn="just"/>
            <a:endParaRPr lang="it-IT" sz="4800" dirty="0"/>
          </a:p>
          <a:p>
            <a:pPr algn="just"/>
            <a:endParaRPr lang="it-IT" sz="4800" dirty="0" smtClean="0"/>
          </a:p>
          <a:p>
            <a:pPr algn="just"/>
            <a:endParaRPr lang="it-IT" sz="4800" dirty="0"/>
          </a:p>
          <a:p>
            <a:pPr algn="just"/>
            <a:r>
              <a:rPr lang="it-IT" sz="4800" dirty="0" smtClean="0"/>
              <a:t>	</a:t>
            </a:r>
          </a:p>
          <a:p>
            <a:pPr algn="just"/>
            <a:r>
              <a:rPr lang="it-IT" sz="4800" dirty="0" smtClean="0"/>
              <a:t>	Debido </a:t>
            </a:r>
            <a:r>
              <a:rPr lang="it-IT" sz="4800" dirty="0"/>
              <a:t>al dolor que presentaba la paciente se decide ingreso hospitalario instaurándose tratamiento con antibiótico sistémico de amplio espectro y analgesia iv</a:t>
            </a:r>
            <a:r>
              <a:rPr lang="it-IT" sz="4800" dirty="0" smtClean="0"/>
              <a:t>.</a:t>
            </a:r>
            <a:endParaRPr lang="es-ES" sz="4800" dirty="0"/>
          </a:p>
          <a:p>
            <a:pPr algn="just"/>
            <a:r>
              <a:rPr lang="it-IT" sz="4800" dirty="0"/>
              <a:t> </a:t>
            </a:r>
            <a:r>
              <a:rPr lang="es-ES" sz="4800" dirty="0" smtClean="0"/>
              <a:t>	</a:t>
            </a:r>
            <a:r>
              <a:rPr lang="it-IT" sz="4800" dirty="0" smtClean="0"/>
              <a:t>Durante </a:t>
            </a:r>
            <a:r>
              <a:rPr lang="it-IT" sz="4800" dirty="0"/>
              <a:t>el </a:t>
            </a:r>
            <a:r>
              <a:rPr lang="it-IT" sz="4800" dirty="0" smtClean="0"/>
              <a:t>ingreso hemograma, bioquimica, urocultivo, cultivos de lesiones, vaginales y endocervicales y serologias normales. </a:t>
            </a:r>
          </a:p>
          <a:p>
            <a:pPr algn="just"/>
            <a:r>
              <a:rPr lang="it-IT" sz="4800" dirty="0" smtClean="0"/>
              <a:t>	Se </a:t>
            </a:r>
            <a:r>
              <a:rPr lang="it-IT" sz="4800" dirty="0"/>
              <a:t>solicita valoración por el servicio de dermatología que decide biopsiar las lesiones y mantener la cobertura antibiótica ante la posibilidad diagnóstica de gangrena de Fournier. </a:t>
            </a:r>
            <a:r>
              <a:rPr lang="it-IT" sz="4800" dirty="0" smtClean="0"/>
              <a:t>AP</a:t>
            </a:r>
            <a:r>
              <a:rPr lang="it-IT" sz="4800" dirty="0"/>
              <a:t>: inflamación aguda con vasculitis necrotizante</a:t>
            </a:r>
            <a:r>
              <a:rPr lang="it-IT" sz="4800" dirty="0" smtClean="0"/>
              <a:t>.</a:t>
            </a:r>
          </a:p>
          <a:p>
            <a:pPr algn="just"/>
            <a:r>
              <a:rPr lang="it-IT" sz="4800" dirty="0" smtClean="0"/>
              <a:t>	Durante </a:t>
            </a:r>
            <a:r>
              <a:rPr lang="it-IT" sz="4800" dirty="0"/>
              <a:t>el seguimiento se aprecia mejoría importante del cuadro en 48 – 72 hrs, persistiendo las ulceraciones con cambios reparativos. La resolución </a:t>
            </a:r>
            <a:r>
              <a:rPr lang="it-IT" sz="4800" dirty="0" smtClean="0"/>
              <a:t>completase produjo </a:t>
            </a:r>
            <a:r>
              <a:rPr lang="it-IT" sz="4800" dirty="0"/>
              <a:t>en el plazo </a:t>
            </a:r>
            <a:r>
              <a:rPr lang="it-IT" sz="4800" dirty="0" smtClean="0"/>
              <a:t>aproximado </a:t>
            </a:r>
            <a:r>
              <a:rPr lang="it-IT" sz="4800" dirty="0"/>
              <a:t>de un mes</a:t>
            </a:r>
            <a:r>
              <a:rPr lang="it-IT" sz="4800" dirty="0" smtClean="0"/>
              <a:t>.</a:t>
            </a:r>
          </a:p>
          <a:p>
            <a:pPr algn="just"/>
            <a:endParaRPr lang="it-IT" sz="4800" dirty="0" smtClean="0"/>
          </a:p>
          <a:p>
            <a:pPr algn="just"/>
            <a:r>
              <a:rPr lang="it-IT" sz="4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CONCLUSIONES: </a:t>
            </a:r>
          </a:p>
          <a:p>
            <a:pPr algn="just"/>
            <a:r>
              <a:rPr lang="it-IT" sz="4800" dirty="0" smtClean="0"/>
              <a:t>	Este </a:t>
            </a:r>
            <a:r>
              <a:rPr lang="it-IT" sz="4800" dirty="0"/>
              <a:t>tipo de ulceración genital fue descrita por Lipschütz, a principios </a:t>
            </a:r>
            <a:r>
              <a:rPr lang="es-ES_tradnl" sz="4800" dirty="0"/>
              <a:t>del siglo XX, como úlceras </a:t>
            </a:r>
            <a:r>
              <a:rPr lang="es-ES_tradnl" sz="4800" dirty="0" err="1"/>
              <a:t>vulvares</a:t>
            </a:r>
            <a:r>
              <a:rPr lang="es-ES_tradnl" sz="4800" dirty="0"/>
              <a:t> que aparecen en niñas y mujeres jóvenes, de forma brusca, en el contexto de un síndrome febril generalizado, y se suelen acompañar de fiebre, </a:t>
            </a:r>
            <a:r>
              <a:rPr lang="es-ES_tradnl" sz="4800" dirty="0" err="1"/>
              <a:t>odinofagia</a:t>
            </a:r>
            <a:r>
              <a:rPr lang="es-ES_tradnl" sz="4800" dirty="0"/>
              <a:t>, mialgias, adenopatías, astenia y cefalea.</a:t>
            </a:r>
            <a:endParaRPr lang="es-ES" sz="4800" dirty="0"/>
          </a:p>
          <a:p>
            <a:pPr algn="just"/>
            <a:r>
              <a:rPr lang="es-ES_tradnl" sz="4800" dirty="0" smtClean="0"/>
              <a:t>	La </a:t>
            </a:r>
            <a:r>
              <a:rPr lang="es-ES_tradnl" sz="4800" dirty="0"/>
              <a:t>etiología de dichas úlceras frecuentemente no puede determinarse, aunque se relacionan con infecciones virales sistémicas, tales como gripe A, VEB, y </a:t>
            </a:r>
            <a:r>
              <a:rPr lang="es-ES_tradnl" sz="4800" dirty="0" smtClean="0"/>
              <a:t>CMV. Su </a:t>
            </a:r>
            <a:r>
              <a:rPr lang="es-ES_tradnl" sz="4800" dirty="0"/>
              <a:t>diagnóstico es principalmente clínico. Se realizará exclusión de otras causas de ulceraciones </a:t>
            </a:r>
            <a:r>
              <a:rPr lang="es-ES_tradnl" sz="4800" dirty="0" smtClean="0"/>
              <a:t>agudas. </a:t>
            </a:r>
            <a:r>
              <a:rPr lang="es-ES_tradnl" sz="4800" dirty="0"/>
              <a:t>El proceso es </a:t>
            </a:r>
            <a:r>
              <a:rPr lang="es-ES_tradnl" sz="4800" dirty="0" err="1"/>
              <a:t>autolimitado</a:t>
            </a:r>
            <a:r>
              <a:rPr lang="es-ES_tradnl" sz="4800" dirty="0"/>
              <a:t> y suelen curar espontáneamente en 1 a 3 semanas. </a:t>
            </a:r>
            <a:endParaRPr lang="es-ES" sz="4800" dirty="0"/>
          </a:p>
          <a:p>
            <a:pPr algn="just"/>
            <a:r>
              <a:rPr lang="es-ES_tradnl" sz="4800" dirty="0"/>
              <a:t>El tratamiento de las lesiones es sintomático, pudiendo en varios casos precisar ingreso para analgesia intravenosa y sondaje urinario.</a:t>
            </a:r>
            <a:endParaRPr lang="es-ES" sz="4800" dirty="0"/>
          </a:p>
          <a:p>
            <a:pPr algn="just"/>
            <a:r>
              <a:rPr lang="it-IT" sz="4800" dirty="0"/>
              <a:t>                            </a:t>
            </a:r>
            <a:endParaRPr lang="es-ES" sz="4800" dirty="0"/>
          </a:p>
          <a:p>
            <a:pPr algn="just"/>
            <a:endParaRPr lang="it-IT" sz="4800" dirty="0" smtClean="0"/>
          </a:p>
          <a:p>
            <a:pPr algn="just"/>
            <a:endParaRPr lang="it-IT" sz="4800" dirty="0"/>
          </a:p>
          <a:p>
            <a:pPr algn="just"/>
            <a:endParaRPr lang="it-IT" sz="4800" dirty="0" smtClean="0"/>
          </a:p>
          <a:p>
            <a:pPr algn="just"/>
            <a:endParaRPr lang="it-IT" sz="4800" dirty="0"/>
          </a:p>
          <a:p>
            <a:pPr algn="just"/>
            <a:endParaRPr lang="it-IT" sz="4800" dirty="0" smtClean="0"/>
          </a:p>
          <a:p>
            <a:pPr algn="just"/>
            <a:endParaRPr lang="it-IT" sz="4800" dirty="0"/>
          </a:p>
          <a:p>
            <a:pPr algn="just"/>
            <a:endParaRPr lang="it-IT" sz="4800" dirty="0" smtClean="0"/>
          </a:p>
          <a:p>
            <a:pPr algn="just"/>
            <a:endParaRPr lang="it-IT" sz="4800" dirty="0"/>
          </a:p>
          <a:p>
            <a:pPr algn="just"/>
            <a:endParaRPr lang="it-IT" sz="1400" dirty="0" smtClean="0"/>
          </a:p>
          <a:p>
            <a:pPr algn="just"/>
            <a:endParaRPr lang="it-IT" sz="1400" dirty="0" smtClean="0"/>
          </a:p>
          <a:p>
            <a:pPr algn="just"/>
            <a:endParaRPr lang="it-IT" sz="1400" dirty="0" smtClean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</p:txBody>
      </p:sp>
      <p:pic>
        <p:nvPicPr>
          <p:cNvPr id="5" name="Picture 4" descr="Fig.1 Úlceras vulva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656" y="2987824"/>
            <a:ext cx="2037704" cy="1805418"/>
          </a:xfrm>
          <a:prstGeom prst="rect">
            <a:avLst/>
          </a:prstGeom>
        </p:spPr>
      </p:pic>
      <p:pic>
        <p:nvPicPr>
          <p:cNvPr id="7" name="Picture 6" descr="Fig.2 Úlcera introi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5144" y="2987824"/>
            <a:ext cx="1944216" cy="1800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6712" y="755577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da Silva  </a:t>
            </a:r>
            <a:r>
              <a:rPr lang="es-ES" sz="12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., </a:t>
            </a:r>
            <a:r>
              <a:rPr lang="es-ES" sz="1200" dirty="0" err="1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es-ES" sz="1200" dirty="0" err="1" smtClean="0">
                <a:solidFill>
                  <a:schemeClr val="bg2">
                    <a:lumMod val="50000"/>
                  </a:schemeClr>
                </a:solidFill>
              </a:rPr>
              <a:t>eiro</a:t>
            </a:r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 E., </a:t>
            </a:r>
            <a:r>
              <a:rPr lang="es-ES" sz="1200" dirty="0" err="1">
                <a:solidFill>
                  <a:schemeClr val="bg2">
                    <a:lumMod val="50000"/>
                  </a:schemeClr>
                </a:solidFill>
              </a:rPr>
              <a:t>Q</a:t>
            </a:r>
            <a:r>
              <a:rPr lang="es-ES" sz="1200" dirty="0" err="1" smtClean="0">
                <a:solidFill>
                  <a:schemeClr val="bg2">
                    <a:lumMod val="50000"/>
                  </a:schemeClr>
                </a:solidFill>
              </a:rPr>
              <a:t>uilez</a:t>
            </a:r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 J., </a:t>
            </a:r>
            <a:r>
              <a:rPr lang="es-ES" sz="1200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obato J</a:t>
            </a:r>
            <a:r>
              <a:rPr lang="es-ES" sz="1200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., </a:t>
            </a:r>
            <a:r>
              <a:rPr lang="es-ES" sz="1200" dirty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aray </a:t>
            </a:r>
            <a:r>
              <a:rPr lang="es-ES" sz="1200" dirty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., </a:t>
            </a:r>
            <a:r>
              <a:rPr lang="es-ES" sz="1200" dirty="0" err="1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s-ES" sz="1200" dirty="0" err="1" smtClean="0">
                <a:solidFill>
                  <a:schemeClr val="bg2">
                    <a:lumMod val="50000"/>
                  </a:schemeClr>
                </a:solidFill>
              </a:rPr>
              <a:t>ndia</a:t>
            </a:r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 D, </a:t>
            </a:r>
          </a:p>
          <a:p>
            <a:pPr algn="ctr"/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López-Valverde </a:t>
            </a:r>
            <a:r>
              <a:rPr lang="es-ES" sz="1200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</a:rPr>
              <a:t>.   </a:t>
            </a:r>
            <a:endParaRPr lang="es-ES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Picture 9" descr="P10100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8880" y="2915816"/>
            <a:ext cx="2466026" cy="2033569"/>
          </a:xfrm>
          <a:prstGeom prst="rect">
            <a:avLst/>
          </a:prstGeom>
        </p:spPr>
      </p:pic>
      <p:pic>
        <p:nvPicPr>
          <p:cNvPr id="8" name="Picture 7" descr="basurto[1]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6632" y="179512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22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                  Úlcera Genital Aguda en Adolescentes.  Úlcera de Lipschütz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Úlcera Genital Aguda en Adolescentes. Úlcera de Lipschütz  </dc:title>
  <dc:creator>ANDREA DA SILVA</dc:creator>
  <cp:lastModifiedBy>ANDREA DA SILVA</cp:lastModifiedBy>
  <cp:revision>9</cp:revision>
  <dcterms:created xsi:type="dcterms:W3CDTF">2012-01-15T10:34:10Z</dcterms:created>
  <dcterms:modified xsi:type="dcterms:W3CDTF">2012-01-15T11:42:03Z</dcterms:modified>
</cp:coreProperties>
</file>